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7" r:id="rId3"/>
    <p:sldId id="27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ru-RU"/>
          </a:p>
        </p:txBody>
      </p:sp>
      <p:sp>
        <p:nvSpPr>
          <p:cNvPr id="4" name="Date Placeholder 3"/>
          <p:cNvSpPr>
            <a:spLocks noGrp="1"/>
          </p:cNvSpPr>
          <p:nvPr>
            <p:ph type="dt" sz="half" idx="10"/>
          </p:nvPr>
        </p:nvSpPr>
        <p:spPr/>
        <p:txBody>
          <a:bodyPr/>
          <a:lstStyle/>
          <a:p>
            <a:fld id="{ACA04C69-B671-4E1D-99B5-195F543E8E9B}" type="datetimeFigureOut">
              <a:rPr lang="ru-RU" smtClean="0"/>
              <a:t>02.12.2015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87966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A04C69-B671-4E1D-99B5-195F543E8E9B}" type="datetimeFigureOut">
              <a:rPr lang="ru-RU" smtClean="0"/>
              <a:t>02.12.2015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2809706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A04C69-B671-4E1D-99B5-195F543E8E9B}" type="datetimeFigureOut">
              <a:rPr lang="ru-RU" smtClean="0"/>
              <a:t>02.12.2015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2455544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p>
            <a:fld id="{ACA04C69-B671-4E1D-99B5-195F543E8E9B}" type="datetimeFigureOut">
              <a:rPr lang="ru-RU" smtClean="0"/>
              <a:t>02.12.2015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236957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p>
            <a:fld id="{ACA04C69-B671-4E1D-99B5-195F543E8E9B}" type="datetimeFigureOut">
              <a:rPr lang="ru-RU" smtClean="0"/>
              <a:t>02.12.2015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2086187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p>
            <a:fld id="{ACA04C69-B671-4E1D-99B5-195F543E8E9B}" type="datetimeFigureOut">
              <a:rPr lang="ru-RU" smtClean="0"/>
              <a:t>02.12.2015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2015924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04C69-B671-4E1D-99B5-195F543E8E9B}" type="datetimeFigureOut">
              <a:rPr lang="ru-RU" smtClean="0"/>
              <a:t>02.12.2015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1852678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04C69-B671-4E1D-99B5-195F543E8E9B}" type="datetimeFigureOut">
              <a:rPr lang="ru-RU" smtClean="0"/>
              <a:t>02.12.2015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3231946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04C69-B671-4E1D-99B5-195F543E8E9B}" type="datetimeFigureOut">
              <a:rPr lang="ru-RU" smtClean="0"/>
              <a:t>02.12.2015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1613382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A04C69-B671-4E1D-99B5-195F543E8E9B}" type="datetimeFigureOut">
              <a:rPr lang="ru-RU" smtClean="0"/>
              <a:t>02.12.2015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3630353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A04C69-B671-4E1D-99B5-195F543E8E9B}" type="datetimeFigureOut">
              <a:rPr lang="ru-RU" smtClean="0"/>
              <a:t>02.12.2015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E11C0A-4249-4F58-A5B9-903678DE895C}" type="slidenum">
              <a:rPr lang="ru-RU" smtClean="0"/>
              <a:t>‹#›</a:t>
            </a:fld>
            <a:endParaRPr lang="ru-RU"/>
          </a:p>
        </p:txBody>
      </p:sp>
    </p:spTree>
    <p:extLst>
      <p:ext uri="{BB962C8B-B14F-4D97-AF65-F5344CB8AC3E}">
        <p14:creationId xmlns:p14="http://schemas.microsoft.com/office/powerpoint/2010/main" val="36184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A04C69-B671-4E1D-99B5-195F543E8E9B}" type="datetimeFigureOut">
              <a:rPr lang="ru-RU" smtClean="0"/>
              <a:t>02.12.2015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E11C0A-4249-4F58-A5B9-903678DE895C}" type="slidenum">
              <a:rPr lang="ru-RU" smtClean="0"/>
              <a:t>‹#›</a:t>
            </a:fld>
            <a:endParaRPr lang="ru-RU"/>
          </a:p>
        </p:txBody>
      </p:sp>
    </p:spTree>
    <p:extLst>
      <p:ext uri="{BB962C8B-B14F-4D97-AF65-F5344CB8AC3E}">
        <p14:creationId xmlns:p14="http://schemas.microsoft.com/office/powerpoint/2010/main" val="2554692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ubayramova@khazar.org" TargetMode="External"/><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hyperlink" Target="mailto:bayramova.u@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440" y="198304"/>
            <a:ext cx="5805888" cy="2522861"/>
          </a:xfrm>
        </p:spPr>
        <p:txBody>
          <a:bodyPr>
            <a:normAutofit/>
          </a:bodyPr>
          <a:lstStyle/>
          <a:p>
            <a:pPr algn="ctr"/>
            <a:r>
              <a:rPr lang="az-Latn-AZ" sz="4400" dirty="0">
                <a:latin typeface="Times New Roman" panose="02020603050405020304" pitchFamily="18" charset="0"/>
                <a:cs typeface="Times New Roman" panose="02020603050405020304" pitchFamily="18" charset="0"/>
              </a:rPr>
              <a:t>Təhsilin idarə olunması: məktəbin və sinfin idarə olunması</a:t>
            </a:r>
            <a:endParaRPr lang="ru-RU" sz="4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84694" y="1574800"/>
            <a:ext cx="5034708" cy="4294188"/>
          </a:xfrm>
        </p:spPr>
      </p:pic>
      <p:sp>
        <p:nvSpPr>
          <p:cNvPr id="4" name="Text Placeholder 3"/>
          <p:cNvSpPr>
            <a:spLocks noGrp="1"/>
          </p:cNvSpPr>
          <p:nvPr>
            <p:ph type="body" sz="half" idx="2"/>
          </p:nvPr>
        </p:nvSpPr>
        <p:spPr>
          <a:xfrm>
            <a:off x="286440" y="3888954"/>
            <a:ext cx="5805888" cy="1980034"/>
          </a:xfrm>
        </p:spPr>
        <p:txBody>
          <a:bodyPr>
            <a:normAutofit/>
          </a:bodyPr>
          <a:lstStyle/>
          <a:p>
            <a:pPr algn="r"/>
            <a:r>
              <a:rPr lang="az-Latn-AZ" sz="3200" dirty="0">
                <a:latin typeface="Times New Roman" panose="02020603050405020304" pitchFamily="18" charset="0"/>
                <a:cs typeface="Times New Roman" panose="02020603050405020304" pitchFamily="18" charset="0"/>
              </a:rPr>
              <a:t>Ülkər Bayramova</a:t>
            </a:r>
          </a:p>
          <a:p>
            <a:pPr algn="r"/>
            <a:r>
              <a:rPr lang="en-US" sz="3200" dirty="0">
                <a:latin typeface="Times New Roman" panose="02020603050405020304" pitchFamily="18" charset="0"/>
                <a:cs typeface="Times New Roman" panose="02020603050405020304" pitchFamily="18" charset="0"/>
                <a:hlinkClick r:id="rId3"/>
              </a:rPr>
              <a:t>ubayramova@khazar.org</a:t>
            </a:r>
            <a:r>
              <a:rPr lang="en-US" sz="3200" dirty="0">
                <a:latin typeface="Times New Roman" panose="02020603050405020304" pitchFamily="18" charset="0"/>
                <a:cs typeface="Times New Roman" panose="02020603050405020304" pitchFamily="18" charset="0"/>
              </a:rPr>
              <a:t> </a:t>
            </a:r>
          </a:p>
          <a:p>
            <a:pPr algn="r"/>
            <a:r>
              <a:rPr lang="en-US" sz="3200" dirty="0">
                <a:latin typeface="Times New Roman" panose="02020603050405020304" pitchFamily="18" charset="0"/>
                <a:cs typeface="Times New Roman" panose="02020603050405020304" pitchFamily="18" charset="0"/>
                <a:hlinkClick r:id="rId4"/>
              </a:rPr>
              <a:t>bayramova.u@gmail.com</a:t>
            </a:r>
            <a:r>
              <a:rPr lang="en-US" sz="3200"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a:p>
            <a:pPr algn="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229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8246"/>
          </a:xfrm>
        </p:spPr>
        <p:txBody>
          <a:bodyPr>
            <a:normAutofit fontScale="90000"/>
          </a:bodyPr>
          <a:lstStyle/>
          <a:p>
            <a:pPr algn="ctr"/>
            <a:r>
              <a:rPr lang="az-Latn-AZ" sz="3600" dirty="0" smtClean="0">
                <a:latin typeface="Times New Roman" panose="02020603050405020304" pitchFamily="18" charset="0"/>
                <a:cs typeface="Times New Roman" panose="02020603050405020304" pitchFamily="18" charset="0"/>
              </a:rPr>
              <a:t>Pedaqoji sistemləri idarəetmənin mahiyyəti </a:t>
            </a:r>
            <a:br>
              <a:rPr lang="az-Latn-AZ" sz="3600" dirty="0" smtClean="0">
                <a:latin typeface="Times New Roman" panose="02020603050405020304" pitchFamily="18" charset="0"/>
                <a:cs typeface="Times New Roman" panose="02020603050405020304" pitchFamily="18" charset="0"/>
              </a:rPr>
            </a:br>
            <a:r>
              <a:rPr lang="az-Latn-AZ" sz="3600" dirty="0" smtClean="0">
                <a:latin typeface="Times New Roman" panose="02020603050405020304" pitchFamily="18" charset="0"/>
                <a:cs typeface="Times New Roman" panose="02020603050405020304" pitchFamily="18" charset="0"/>
              </a:rPr>
              <a:t>və </a:t>
            </a:r>
            <a:r>
              <a:rPr lang="az-Latn-AZ" sz="3600" dirty="0" smtClean="0">
                <a:latin typeface="Times New Roman" panose="02020603050405020304" pitchFamily="18" charset="0"/>
                <a:cs typeface="Times New Roman" panose="02020603050405020304" pitchFamily="18" charset="0"/>
              </a:rPr>
              <a:t>prinsipləri</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az-Latn-AZ" dirty="0" smtClean="0">
                <a:latin typeface="Times New Roman" panose="02020603050405020304" pitchFamily="18" charset="0"/>
                <a:cs typeface="Times New Roman" panose="02020603050405020304" pitchFamily="18" charset="0"/>
              </a:rPr>
              <a:t>İdarəetmənin əsasını elmi biliklər sistemi təşkil edir. Elmi biliklər </a:t>
            </a:r>
            <a:r>
              <a:rPr lang="az-Latn-AZ" dirty="0" smtClean="0">
                <a:latin typeface="Times New Roman" panose="02020603050405020304" pitchFamily="18" charset="0"/>
                <a:cs typeface="Times New Roman" panose="02020603050405020304" pitchFamily="18" charset="0"/>
              </a:rPr>
              <a:t>idarəetmənin </a:t>
            </a:r>
            <a:r>
              <a:rPr lang="az-Latn-AZ" dirty="0" smtClean="0">
                <a:latin typeface="Times New Roman" panose="02020603050405020304" pitchFamily="18" charset="0"/>
                <a:cs typeface="Times New Roman" panose="02020603050405020304" pitchFamily="18" charset="0"/>
              </a:rPr>
              <a:t>nəzəri əsasını təşkil edir.</a:t>
            </a:r>
          </a:p>
          <a:p>
            <a:r>
              <a:rPr lang="az-Latn-AZ" dirty="0" smtClean="0">
                <a:latin typeface="Times New Roman" panose="02020603050405020304" pitchFamily="18" charset="0"/>
                <a:cs typeface="Times New Roman" panose="02020603050405020304" pitchFamily="18" charset="0"/>
              </a:rPr>
              <a:t>İdarəetmə dedikdə, məqsədəuyğun qərarlar qəbul etməyə, idarə olunan obyekti təşkil etməyə, ona nəzarət etməyə yönəldilmiş fəaliyyət nəzərdə tutulur. Təhsil Nazirliyi, şəhər, rayon təhsil şöbələri idarəetmə sisteminin subyektləri kimi çıxış edirlər.</a:t>
            </a:r>
          </a:p>
          <a:p>
            <a:r>
              <a:rPr lang="az-Latn-AZ" dirty="0" smtClean="0">
                <a:latin typeface="Times New Roman" panose="02020603050405020304" pitchFamily="18" charset="0"/>
                <a:cs typeface="Times New Roman" panose="02020603050405020304" pitchFamily="18" charset="0"/>
              </a:rPr>
              <a:t>Mürəkkəb, dinamik sosial sistem olan ümumtəhsil orta məktəbi məktəbdaxili idarəetmə obyektidir. Məktəbi idarəetmə nəzəriyyəsi məktəbdaxili menecment nəzəriyyəsi ilə əhəmiyyətli şəkildə tamamlanır. Menecerin (məktəbi idarə edənin) fəaliyyəti öz əməkdaşlarına hörmət və etibar əsasında, işdə uğur qazanmaq üçün onlara şərait yaratmaq əsasında qurulur.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047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0337"/>
            <a:ext cx="10515600" cy="1101687"/>
          </a:xfrm>
        </p:spPr>
        <p:txBody>
          <a:bodyPr/>
          <a:lstStyle/>
          <a:p>
            <a:pPr algn="ctr"/>
            <a:r>
              <a:rPr lang="az-Latn-AZ" dirty="0" smtClean="0">
                <a:latin typeface="Times New Roman" panose="02020603050405020304" pitchFamily="18" charset="0"/>
                <a:cs typeface="Times New Roman" panose="02020603050405020304" pitchFamily="18" charset="0"/>
              </a:rPr>
              <a:t>Davamı...</a:t>
            </a:r>
            <a:endParaRPr lang="ru-RU"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1186" y="2588964"/>
            <a:ext cx="4263527" cy="3317330"/>
          </a:xfrm>
        </p:spPr>
      </p:pic>
      <p:sp>
        <p:nvSpPr>
          <p:cNvPr id="4" name="Content Placeholder 3"/>
          <p:cNvSpPr>
            <a:spLocks noGrp="1"/>
          </p:cNvSpPr>
          <p:nvPr>
            <p:ph sz="half" idx="2"/>
          </p:nvPr>
        </p:nvSpPr>
        <p:spPr>
          <a:xfrm>
            <a:off x="4516916" y="1586430"/>
            <a:ext cx="7546553" cy="4792336"/>
          </a:xfrm>
        </p:spPr>
        <p:txBody>
          <a:bodyPr>
            <a:normAutofit fontScale="92500" lnSpcReduction="20000"/>
          </a:bodyPr>
          <a:lstStyle/>
          <a:p>
            <a:r>
              <a:rPr lang="az-Latn-AZ" dirty="0">
                <a:latin typeface="Times New Roman" panose="02020603050405020304" pitchFamily="18" charset="0"/>
                <a:cs typeface="Times New Roman" panose="02020603050405020304" pitchFamily="18" charset="0"/>
              </a:rPr>
              <a:t>İdarəetmənin mahiyyətini aşağıdakı prinsiplər tam və hərtərəfli əks etdirir:</a:t>
            </a:r>
          </a:p>
          <a:p>
            <a:pPr>
              <a:buFontTx/>
              <a:buChar char="-"/>
            </a:pPr>
            <a:r>
              <a:rPr lang="az-Latn-AZ" dirty="0">
                <a:latin typeface="Times New Roman" panose="02020603050405020304" pitchFamily="18" charset="0"/>
                <a:cs typeface="Times New Roman" panose="02020603050405020304" pitchFamily="18" charset="0"/>
              </a:rPr>
              <a:t>Kolleqiallıqla vahid rəhbərliyin əlaqələndirilməsi</a:t>
            </a:r>
          </a:p>
          <a:p>
            <a:pPr>
              <a:buFontTx/>
              <a:buChar char="-"/>
            </a:pPr>
            <a:r>
              <a:rPr lang="az-Latn-AZ" dirty="0">
                <a:latin typeface="Times New Roman" panose="02020603050405020304" pitchFamily="18" charset="0"/>
                <a:cs typeface="Times New Roman" panose="02020603050405020304" pitchFamily="18" charset="0"/>
              </a:rPr>
              <a:t>Idarəetmədə dövlət və ictimai əsasların əlaqələndirilməsi</a:t>
            </a:r>
          </a:p>
          <a:p>
            <a:pPr>
              <a:buFontTx/>
              <a:buChar char="-"/>
            </a:pPr>
            <a:r>
              <a:rPr lang="az-Latn-AZ" dirty="0">
                <a:latin typeface="Times New Roman" panose="02020603050405020304" pitchFamily="18" charset="0"/>
                <a:cs typeface="Times New Roman" panose="02020603050405020304" pitchFamily="18" charset="0"/>
              </a:rPr>
              <a:t>Idarəetmədə elmilik, nəzəriyyə ilə praktikanın qırılmaz qarşılıqlı əlaqəsi</a:t>
            </a:r>
          </a:p>
          <a:p>
            <a:pPr>
              <a:buFontTx/>
              <a:buChar char="-"/>
            </a:pPr>
            <a:r>
              <a:rPr lang="az-Latn-AZ" dirty="0">
                <a:latin typeface="Times New Roman" panose="02020603050405020304" pitchFamily="18" charset="0"/>
                <a:cs typeface="Times New Roman" panose="02020603050405020304" pitchFamily="18" charset="0"/>
              </a:rPr>
              <a:t>Idarəetmədə planlılıq</a:t>
            </a:r>
          </a:p>
          <a:p>
            <a:pPr>
              <a:buFontTx/>
              <a:buChar char="-"/>
            </a:pPr>
            <a:r>
              <a:rPr lang="az-Latn-AZ" dirty="0">
                <a:latin typeface="Times New Roman" panose="02020603050405020304" pitchFamily="18" charset="0"/>
                <a:cs typeface="Times New Roman" panose="02020603050405020304" pitchFamily="18" charset="0"/>
              </a:rPr>
              <a:t>Idarəetmədə sistemlilik və komplekslilik</a:t>
            </a:r>
          </a:p>
          <a:p>
            <a:pPr>
              <a:buFontTx/>
              <a:buChar char="-"/>
            </a:pPr>
            <a:r>
              <a:rPr lang="az-Latn-AZ" dirty="0">
                <a:latin typeface="Times New Roman" panose="02020603050405020304" pitchFamily="18" charset="0"/>
                <a:cs typeface="Times New Roman" panose="02020603050405020304" pitchFamily="18" charset="0"/>
              </a:rPr>
              <a:t>Idarəetmədə mərkəzləşdirmənin və desentralizasiyanın rasional əlaqələndirilməsi</a:t>
            </a:r>
          </a:p>
          <a:p>
            <a:pPr>
              <a:buFontTx/>
              <a:buChar char="-"/>
            </a:pPr>
            <a:r>
              <a:rPr lang="az-Latn-AZ" dirty="0">
                <a:latin typeface="Times New Roman" panose="02020603050405020304" pitchFamily="18" charset="0"/>
                <a:cs typeface="Times New Roman" panose="02020603050405020304" pitchFamily="18" charset="0"/>
              </a:rPr>
              <a:t>Idarəetmədə demokratikləşdirmə və humanistləşdirmə</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2874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1161"/>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az-Latn-AZ" dirty="0" smtClean="0">
                <a:latin typeface="Times New Roman" panose="02020603050405020304" pitchFamily="18" charset="0"/>
                <a:cs typeface="Times New Roman" panose="02020603050405020304" pitchFamily="18" charset="0"/>
              </a:rPr>
              <a:t>Məktəbdaxili idarəetmənin əsas qanunauyğunluqları sırasına mütəxəssislər aşağıdakıları daxil edirlər:</a:t>
            </a:r>
          </a:p>
          <a:p>
            <a:pPr>
              <a:buFontTx/>
              <a:buChar char="-"/>
            </a:pPr>
            <a:r>
              <a:rPr lang="az-Latn-AZ" dirty="0">
                <a:latin typeface="Times New Roman" panose="02020603050405020304" pitchFamily="18" charset="0"/>
                <a:cs typeface="Times New Roman" panose="02020603050405020304" pitchFamily="18" charset="0"/>
              </a:rPr>
              <a:t>İ</a:t>
            </a:r>
            <a:r>
              <a:rPr lang="az-Latn-AZ" dirty="0" smtClean="0">
                <a:latin typeface="Times New Roman" panose="02020603050405020304" pitchFamily="18" charset="0"/>
                <a:cs typeface="Times New Roman" panose="02020603050405020304" pitchFamily="18" charset="0"/>
              </a:rPr>
              <a:t>darəetmə sisteminin səmərəliliyinin idarəetmənin subyekti və obyekti arasında struktur-funksional əlaqələrin səviyyəsindən asılılığı</a:t>
            </a:r>
          </a:p>
          <a:p>
            <a:pPr>
              <a:buFontTx/>
              <a:buChar char="-"/>
            </a:pPr>
            <a:r>
              <a:rPr lang="az-Latn-AZ" dirty="0" smtClean="0">
                <a:latin typeface="Times New Roman" panose="02020603050405020304" pitchFamily="18" charset="0"/>
                <a:cs typeface="Times New Roman" panose="02020603050405020304" pitchFamily="18" charset="0"/>
              </a:rPr>
              <a:t>Təhsil-tərbiyə işinin idarəetmənin məzmun və metodlarının, məktəbdə pedaqoji prosesin təşkilinin məzmun və metodlarının xarakterindən asılıdır</a:t>
            </a:r>
          </a:p>
          <a:p>
            <a:pPr>
              <a:buFontTx/>
              <a:buChar char="-"/>
            </a:pPr>
            <a:r>
              <a:rPr lang="az-Latn-AZ" dirty="0" smtClean="0">
                <a:latin typeface="Times New Roman" panose="02020603050405020304" pitchFamily="18" charset="0"/>
                <a:cs typeface="Times New Roman" panose="02020603050405020304" pitchFamily="18" charset="0"/>
              </a:rPr>
              <a:t>Idarəetmənin analtik, məqsədəmüvafiq, humanist və demokratik xarakterdə olmasının məktəb rəhbərlərinin müxtəlif növ idarəetmə fəaliyyətinə hazırlığından asılılığı</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302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2725"/>
            <a:ext cx="10515600" cy="995589"/>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78428"/>
            <a:ext cx="10515600" cy="4985657"/>
          </a:xfrm>
        </p:spPr>
        <p:txBody>
          <a:bodyPr>
            <a:normAutofit lnSpcReduction="10000"/>
          </a:bodyPr>
          <a:lstStyle/>
          <a:p>
            <a:r>
              <a:rPr lang="az-Latn-AZ" dirty="0" smtClean="0">
                <a:latin typeface="Times New Roman" panose="02020603050405020304" pitchFamily="18" charset="0"/>
                <a:cs typeface="Times New Roman" panose="02020603050405020304" pitchFamily="18" charset="0"/>
              </a:rPr>
              <a:t>Müasir təhsil sistemlərinin xüsusiyyətlərindən biri dövlət idarəetmə sistemindən dövlət-ictimai idarəetmə sisteminə keçməsidir.</a:t>
            </a:r>
          </a:p>
          <a:p>
            <a:r>
              <a:rPr lang="az-Latn-AZ" dirty="0" smtClean="0">
                <a:latin typeface="Times New Roman" panose="02020603050405020304" pitchFamily="18" charset="0"/>
                <a:cs typeface="Times New Roman" panose="02020603050405020304" pitchFamily="18" charset="0"/>
              </a:rPr>
              <a:t>Təhsil sisteminin dövlət xarakteri o deməkdir ki, ölkədə təhsil sahəsində vahid siyasət həyata keçirilir. Təhsil haqqında qanuna əsasən AR-da təhsil sahəsi prioritet sahə hesab olunur. Dövlət idarəetmə orqanı olan Təhsil Nazirliyi öz hüquqları və səlahiyyətləri daxilində təhsil sahəsində standartları işləyib hazırlayır, təhsil müəssisələrini akkreditasiyadan (qeydiyyatdan), pedaqoji kadrları attestasiyadan keçirir, ölkədə və konkret regionda təhsil sistemini formalaşdırır, peşələrin və ixtisasların siyahısını, təhsil müəssisələrini maliyyələşdirir. </a:t>
            </a:r>
          </a:p>
          <a:p>
            <a:r>
              <a:rPr lang="az-Latn-AZ" dirty="0" smtClean="0">
                <a:latin typeface="Times New Roman" panose="02020603050405020304" pitchFamily="18" charset="0"/>
                <a:cs typeface="Times New Roman" panose="02020603050405020304" pitchFamily="18" charset="0"/>
              </a:rPr>
              <a:t>Qeyri-dövlət təhsil müəssisəsinə bilavasitə onun təsisçisi rəhbərlik edir və onların öz nizamnamələri vardır. </a:t>
            </a:r>
          </a:p>
          <a:p>
            <a:endParaRPr lang="az-Latn-AZ" dirty="0" smtClean="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6307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3189"/>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199" y="1360714"/>
            <a:ext cx="11157857" cy="5181600"/>
          </a:xfrm>
        </p:spPr>
        <p:txBody>
          <a:bodyPr>
            <a:normAutofit lnSpcReduction="10000"/>
          </a:bodyPr>
          <a:lstStyle/>
          <a:p>
            <a:r>
              <a:rPr lang="az-Latn-AZ" dirty="0" smtClean="0">
                <a:latin typeface="Times New Roman" panose="02020603050405020304" pitchFamily="18" charset="0"/>
                <a:cs typeface="Times New Roman" panose="02020603050405020304" pitchFamily="18" charset="0"/>
              </a:rPr>
              <a:t>Məktəbi idareətmə sisteminin strukturunda dörd səviyyəli idareətmə vardır:</a:t>
            </a:r>
          </a:p>
          <a:p>
            <a:pPr marL="0" indent="0">
              <a:buNone/>
            </a:pPr>
            <a:r>
              <a:rPr lang="az-Latn-AZ" b="1" i="1" dirty="0" smtClean="0">
                <a:latin typeface="Times New Roman" panose="02020603050405020304" pitchFamily="18" charset="0"/>
                <a:cs typeface="Times New Roman" panose="02020603050405020304" pitchFamily="18" charset="0"/>
              </a:rPr>
              <a:t>Birinci səviyyə </a:t>
            </a:r>
            <a:r>
              <a:rPr lang="az-Latn-AZ" dirty="0" smtClean="0">
                <a:latin typeface="Times New Roman" panose="02020603050405020304" pitchFamily="18" charset="0"/>
                <a:cs typeface="Times New Roman" panose="02020603050405020304" pitchFamily="18" charset="0"/>
              </a:rPr>
              <a:t>-  dövlət orqanı və ya kollektiv tərəfindən seçilmiş məktəb direktoru, məktəb şurasının, şagird komitəsinin, ictimai təşkilatların rəhbərləri. Bu səviyyə məktəbin inkişafının strateji istiqamətlərini müəyyənləşdirir.</a:t>
            </a:r>
          </a:p>
          <a:p>
            <a:pPr marL="0" indent="0">
              <a:buNone/>
            </a:pPr>
            <a:r>
              <a:rPr lang="az-Latn-AZ" b="1" i="1" dirty="0" smtClean="0">
                <a:latin typeface="Times New Roman" panose="02020603050405020304" pitchFamily="18" charset="0"/>
                <a:cs typeface="Times New Roman" panose="02020603050405020304" pitchFamily="18" charset="0"/>
              </a:rPr>
              <a:t>İkinci səviyyə </a:t>
            </a:r>
            <a:r>
              <a:rPr lang="az-Latn-AZ" dirty="0" smtClean="0">
                <a:latin typeface="Times New Roman" panose="02020603050405020304" pitchFamily="18" charset="0"/>
                <a:cs typeface="Times New Roman" panose="02020603050405020304" pitchFamily="18" charset="0"/>
              </a:rPr>
              <a:t>- məktəb direktorunun müavinləri, məktəbin psixoloqu, sosial pedaqoqu, ictimai faydalı əməyin təşkili üçün məsul şəxs, inzibati-təsərrüfat işləri üzrə direktorun köməkçisi, həmçinin özünüidarədə iştirak edən orqanlar və birliklər.</a:t>
            </a:r>
          </a:p>
          <a:p>
            <a:pPr marL="0" indent="0">
              <a:buNone/>
            </a:pPr>
            <a:r>
              <a:rPr lang="az-Latn-AZ" b="1" i="1" dirty="0" smtClean="0">
                <a:latin typeface="Times New Roman" panose="02020603050405020304" pitchFamily="18" charset="0"/>
                <a:cs typeface="Times New Roman" panose="02020603050405020304" pitchFamily="18" charset="0"/>
              </a:rPr>
              <a:t>Üçüncü səviyyə </a:t>
            </a:r>
            <a:r>
              <a:rPr lang="az-Latn-AZ" dirty="0" smtClean="0">
                <a:latin typeface="Times New Roman" panose="02020603050405020304" pitchFamily="18" charset="0"/>
                <a:cs typeface="Times New Roman" panose="02020603050405020304" pitchFamily="18" charset="0"/>
              </a:rPr>
              <a:t>- müəllimlər, tərbiyəçilər, sinif rəhbərləri</a:t>
            </a:r>
          </a:p>
          <a:p>
            <a:pPr marL="0" indent="0">
              <a:buNone/>
            </a:pPr>
            <a:r>
              <a:rPr lang="az-Latn-AZ" b="1" i="1" dirty="0" smtClean="0">
                <a:latin typeface="Times New Roman" panose="02020603050405020304" pitchFamily="18" charset="0"/>
                <a:cs typeface="Times New Roman" panose="02020603050405020304" pitchFamily="18" charset="0"/>
              </a:rPr>
              <a:t>Dördüncü səviyyə </a:t>
            </a:r>
            <a:r>
              <a:rPr lang="az-Latn-AZ" dirty="0" smtClean="0">
                <a:latin typeface="Times New Roman" panose="02020603050405020304" pitchFamily="18" charset="0"/>
                <a:cs typeface="Times New Roman" panose="02020603050405020304" pitchFamily="18" charset="0"/>
              </a:rPr>
              <a:t>- şagirdlər, sinif və ümumməktəb şagird özünüidarəsi. Qarşılıqlı təsir obyekti olan şagird burada, eyni zamanda öz inkişafının subyekti kimi çıxış edir.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362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1161"/>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İdarəetmənin əsas funksiyaları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az-Latn-AZ" dirty="0" smtClean="0">
              <a:latin typeface="Times New Roman" panose="02020603050405020304" pitchFamily="18" charset="0"/>
              <a:cs typeface="Times New Roman" panose="02020603050405020304" pitchFamily="18" charset="0"/>
            </a:endParaRPr>
          </a:p>
          <a:p>
            <a:r>
              <a:rPr lang="az-Latn-AZ" dirty="0" smtClean="0">
                <a:latin typeface="Times New Roman" panose="02020603050405020304" pitchFamily="18" charset="0"/>
                <a:cs typeface="Times New Roman" panose="02020603050405020304" pitchFamily="18" charset="0"/>
              </a:rPr>
              <a:t>Məktəb rəhbərinin idareətmə mədəniyyəti onun peşə-pedaqoji mədəniyyətinin bir hissəsidir. Bu, özünü müxtəlif növ idarəetmə fəaliyyətində, məktəbi idarəetmədə dəyərlərin və texnologiyaların mənimsənilməsində, ötürülməsində və yaradılmasında göstərir.</a:t>
            </a:r>
          </a:p>
          <a:p>
            <a:r>
              <a:rPr lang="az-Latn-AZ" dirty="0" smtClean="0">
                <a:latin typeface="Times New Roman" panose="02020603050405020304" pitchFamily="18" charset="0"/>
                <a:cs typeface="Times New Roman" panose="02020603050405020304" pitchFamily="18" charset="0"/>
              </a:rPr>
              <a:t>Məktəbi effektli idarə etmək üçün hazırda böyük əhəmiyyət kəsb edən bililklər, ideyalar, konsepsiyalar pedaqoji dəyərlər kimi çıxış edir. Həmin dəyərlərə aşağıdakılar daxil ola bilər: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1100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8761"/>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1885" y="1447800"/>
            <a:ext cx="11168743" cy="4996543"/>
          </a:xfrm>
        </p:spPr>
        <p:txBody>
          <a:bodyPr>
            <a:normAutofit lnSpcReduction="10000"/>
          </a:bodyPr>
          <a:lstStyle/>
          <a:p>
            <a:pPr marL="514350" indent="-514350">
              <a:buAutoNum type="arabicParenR"/>
            </a:pPr>
            <a:r>
              <a:rPr lang="az-Latn-AZ" b="1" i="1" dirty="0" smtClean="0">
                <a:latin typeface="Times New Roman" panose="02020603050405020304" pitchFamily="18" charset="0"/>
                <a:cs typeface="Times New Roman" panose="02020603050405020304" pitchFamily="18" charset="0"/>
              </a:rPr>
              <a:t>Dəyərlər-məqsədlər.</a:t>
            </a:r>
            <a:r>
              <a:rPr lang="az-Latn-AZ" dirty="0" smtClean="0">
                <a:latin typeface="Times New Roman" panose="02020603050405020304" pitchFamily="18" charset="0"/>
                <a:cs typeface="Times New Roman" panose="02020603050405020304" pitchFamily="18" charset="0"/>
              </a:rPr>
              <a:t> Onlar iyerarxiyanın müxtəlif səviyyələrində tam pedaqoji prosesi idarəetmənin məqsədinin əhəmiyyəti və mənasını açıb göstərir</a:t>
            </a:r>
          </a:p>
          <a:p>
            <a:pPr marL="514350" indent="-514350">
              <a:buAutoNum type="arabicParenR"/>
            </a:pPr>
            <a:r>
              <a:rPr lang="az-Latn-AZ" b="1" i="1" dirty="0" smtClean="0">
                <a:latin typeface="Times New Roman" panose="02020603050405020304" pitchFamily="18" charset="0"/>
                <a:cs typeface="Times New Roman" panose="02020603050405020304" pitchFamily="18" charset="0"/>
              </a:rPr>
              <a:t>Dəyərlər-biliklər</a:t>
            </a:r>
            <a:r>
              <a:rPr lang="az-Latn-AZ" dirty="0" smtClean="0">
                <a:latin typeface="Times New Roman" panose="02020603050405020304" pitchFamily="18" charset="0"/>
                <a:cs typeface="Times New Roman" panose="02020603050405020304" pitchFamily="18" charset="0"/>
              </a:rPr>
              <a:t> idarəetmə sahəsində biliklərin əhəmiyyəti və mənasını açır.</a:t>
            </a:r>
          </a:p>
          <a:p>
            <a:pPr marL="514350" indent="-514350">
              <a:buAutoNum type="arabicParenR"/>
            </a:pPr>
            <a:r>
              <a:rPr lang="az-Latn-AZ" b="1" i="1" dirty="0" smtClean="0">
                <a:latin typeface="Times New Roman" panose="02020603050405020304" pitchFamily="18" charset="0"/>
                <a:cs typeface="Times New Roman" panose="02020603050405020304" pitchFamily="18" charset="0"/>
              </a:rPr>
              <a:t>Dəyərlər-münasibətlər.</a:t>
            </a:r>
            <a:r>
              <a:rPr lang="az-Latn-AZ" dirty="0" smtClean="0">
                <a:latin typeface="Times New Roman" panose="02020603050405020304" pitchFamily="18" charset="0"/>
                <a:cs typeface="Times New Roman" panose="02020603050405020304" pitchFamily="18" charset="0"/>
              </a:rPr>
              <a:t> Pedaqoji prosesin iştirakçıları arasında qarşılıqlı münasibətlərin, özünə münasibətin, özünün peşə fəaliyyətinə münasibətin, pedaqoji və şagird kollektivlərində şəxsiyyətlərarası münasibətlərin, bu kollektivlərin məqsədyönlü formalaşdırılması və idarə olunmasının əhəmiyyətini açır.</a:t>
            </a:r>
          </a:p>
          <a:p>
            <a:pPr marL="514350" indent="-514350">
              <a:buAutoNum type="arabicParenR"/>
            </a:pPr>
            <a:r>
              <a:rPr lang="az-Latn-AZ" b="1" i="1" dirty="0" smtClean="0">
                <a:latin typeface="Times New Roman" panose="02020603050405020304" pitchFamily="18" charset="0"/>
                <a:cs typeface="Times New Roman" panose="02020603050405020304" pitchFamily="18" charset="0"/>
              </a:rPr>
              <a:t>Dəyərlər-keyfiyyətlər</a:t>
            </a:r>
            <a:r>
              <a:rPr lang="az-Latn-AZ" dirty="0" smtClean="0">
                <a:latin typeface="Times New Roman" panose="02020603050405020304" pitchFamily="18" charset="0"/>
                <a:cs typeface="Times New Roman" panose="02020603050405020304" pitchFamily="18" charset="0"/>
              </a:rPr>
              <a:t> idarəetmənin subyekti olan məktəb rəhbərinin-menecerin müxtəlif fərdi, kommunikativ, davranış keyfiyyətlərini açır.</a:t>
            </a:r>
          </a:p>
          <a:p>
            <a:pPr marL="514350" indent="-514350">
              <a:buAutoNum type="arabicParenR"/>
            </a:pPr>
            <a:endParaRPr lang="az-Latn-AZ" dirty="0" smtClean="0">
              <a:latin typeface="Times New Roman" panose="02020603050405020304" pitchFamily="18" charset="0"/>
              <a:cs typeface="Times New Roman" panose="02020603050405020304" pitchFamily="18" charset="0"/>
            </a:endParaRPr>
          </a:p>
          <a:p>
            <a:pPr marL="514350" indent="-514350">
              <a:buAutoNum type="arabicParenR"/>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8114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9486"/>
            <a:ext cx="10515600" cy="870857"/>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9229" y="1240971"/>
            <a:ext cx="11332028" cy="5344886"/>
          </a:xfrm>
        </p:spPr>
        <p:txBody>
          <a:bodyPr/>
          <a:lstStyle/>
          <a:p>
            <a:r>
              <a:rPr lang="az-Latn-AZ" dirty="0" smtClean="0">
                <a:latin typeface="Times New Roman" panose="02020603050405020304" pitchFamily="18" charset="0"/>
                <a:cs typeface="Times New Roman" panose="02020603050405020304" pitchFamily="18" charset="0"/>
              </a:rPr>
              <a:t>Təhsil müəssisələrinin rəhbər şəxslərinin funksional vəzifələri ümümtəhsil məktəbinin və ya digər təhsil müəssisəsinin nizamnaməsi ilə müəyyən olunur. Təhsil müəssisəsinə rəhbərliyi direktor və onun müavinləri həyata keçirirlər. Direktor aşağıdakı funksional vəzifələri yerinə yetirir:</a:t>
            </a:r>
          </a:p>
          <a:p>
            <a:pPr marL="514350" indent="-514350">
              <a:buAutoNum type="arabicParenR"/>
            </a:pPr>
            <a:r>
              <a:rPr lang="az-Latn-AZ" dirty="0" smtClean="0">
                <a:latin typeface="Times New Roman" panose="02020603050405020304" pitchFamily="18" charset="0"/>
                <a:cs typeface="Times New Roman" panose="02020603050405020304" pitchFamily="18" charset="0"/>
              </a:rPr>
              <a:t>təhsil-tərbiyə prosesini planlaşdırır və təşkil edir, onun gedişinə və nəticələrinə nəzarəti həyata keçirir, tədris müəssisəsinin işinin keyfiyyəti və effektliyi üçün cavab verir;</a:t>
            </a:r>
          </a:p>
          <a:p>
            <a:pPr marL="514350" indent="-514350">
              <a:buAutoNum type="arabicParenR"/>
            </a:pPr>
            <a:r>
              <a:rPr lang="az-Latn-AZ" dirty="0" smtClean="0">
                <a:latin typeface="Times New Roman" panose="02020603050405020304" pitchFamily="18" charset="0"/>
                <a:cs typeface="Times New Roman" panose="02020603050405020304" pitchFamily="18" charset="0"/>
              </a:rPr>
              <a:t>Dövlət və ictimai orqanlarda tədris müəssisəsinin mənafeyini təmsil edir;</a:t>
            </a:r>
          </a:p>
          <a:p>
            <a:pPr marL="514350" indent="-514350">
              <a:buAutoNum type="arabicParenR"/>
            </a:pPr>
            <a:r>
              <a:rPr lang="az-Latn-AZ" dirty="0" smtClean="0">
                <a:latin typeface="Times New Roman" panose="02020603050405020304" pitchFamily="18" charset="0"/>
                <a:cs typeface="Times New Roman" panose="02020603050405020304" pitchFamily="18" charset="0"/>
              </a:rPr>
              <a:t>Sinifdənxaric və məktəbdənxaric işlərin təşkili üçün lazımi şəraiti yaradır;</a:t>
            </a:r>
          </a:p>
          <a:p>
            <a:pPr marL="514350" indent="-514350">
              <a:buAutoNum type="arabicParenR"/>
            </a:pPr>
            <a:r>
              <a:rPr lang="az-Latn-AZ" dirty="0" smtClean="0">
                <a:latin typeface="Times New Roman" panose="02020603050405020304" pitchFamily="18" charset="0"/>
                <a:cs typeface="Times New Roman" panose="02020603050405020304" pitchFamily="18" charset="0"/>
              </a:rPr>
              <a:t>Özünün müavinlərini seçir, onların funksional vəzifələrini müəyyən edir, tədris müəssisəsinin pedaqoji kadrlarını yerləşdirir;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42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10515600" cy="1012371"/>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80457"/>
            <a:ext cx="10515600" cy="4696506"/>
          </a:xfrm>
        </p:spPr>
        <p:txBody>
          <a:bodyPr>
            <a:normAutofit lnSpcReduction="10000"/>
          </a:bodyPr>
          <a:lstStyle/>
          <a:p>
            <a:pPr marL="0" indent="0">
              <a:buNone/>
            </a:pPr>
            <a:r>
              <a:rPr lang="az-Latn-AZ" dirty="0" smtClean="0">
                <a:latin typeface="Times New Roman" panose="02020603050405020304" pitchFamily="18" charset="0"/>
                <a:cs typeface="Times New Roman" panose="02020603050405020304" pitchFamily="18" charset="0"/>
              </a:rPr>
              <a:t>5) tədris müəssisəsinin pedaqoji, inzibati, tədris-tərbiyəvi və xidmətçi heyətini işə qəbul edir və işdən azad edir;</a:t>
            </a:r>
          </a:p>
          <a:p>
            <a:pPr marL="0" indent="0">
              <a:buNone/>
            </a:pPr>
            <a:r>
              <a:rPr lang="az-Latn-AZ" dirty="0" smtClean="0">
                <a:latin typeface="Times New Roman" panose="02020603050405020304" pitchFamily="18" charset="0"/>
                <a:cs typeface="Times New Roman" panose="02020603050405020304" pitchFamily="18" charset="0"/>
              </a:rPr>
              <a:t>6) tədris müəssisəsinə ayrılmış büdcə vəsaititnin müəyyən olunmuş qaydada rasional istifadə olunmasını təşkil edir;</a:t>
            </a:r>
          </a:p>
          <a:p>
            <a:pPr marL="0" indent="0">
              <a:buNone/>
            </a:pPr>
            <a:r>
              <a:rPr lang="az-Latn-AZ" dirty="0" smtClean="0">
                <a:latin typeface="Times New Roman" panose="02020603050405020304" pitchFamily="18" charset="0"/>
                <a:cs typeface="Times New Roman" panose="02020603050405020304" pitchFamily="18" charset="0"/>
              </a:rPr>
              <a:t>7) tədris müəssisəsinin pedaqoji işçilərinin yaradıcı inkişafı üçün təhsil-tərbiyənin qabaqcıl forma və metodlarını tətbiq etmək, pedaqoji eksperimentlər keçirmək üçün onlara şərait yaradır;</a:t>
            </a:r>
          </a:p>
          <a:p>
            <a:pPr marL="0" indent="0">
              <a:buNone/>
            </a:pPr>
            <a:r>
              <a:rPr lang="az-Latn-AZ" dirty="0" smtClean="0">
                <a:latin typeface="Times New Roman" panose="02020603050405020304" pitchFamily="18" charset="0"/>
                <a:cs typeface="Times New Roman" panose="02020603050405020304" pitchFamily="18" charset="0"/>
              </a:rPr>
              <a:t>8) təhsili idarəedən müvafiq orqanlar qarşısında öz fəaliyyəti üçün məsuliyyət daşıyır.</a:t>
            </a:r>
          </a:p>
          <a:p>
            <a:pPr marL="0" indent="0">
              <a:buNone/>
            </a:pPr>
            <a:r>
              <a:rPr lang="az-Latn-AZ" dirty="0" smtClean="0">
                <a:latin typeface="Times New Roman" panose="02020603050405020304" pitchFamily="18" charset="0"/>
                <a:cs typeface="Times New Roman" panose="02020603050405020304" pitchFamily="18" charset="0"/>
              </a:rPr>
              <a:t>Direktorun müavinlərinin vəzifələri məktəbin nizamnanəsində müəyyən olunmuşdur. Bu sənəddə təlim-tərbiyə üzrə iş bir neçə müavin arasında funksional vəzifələrin bölüşdürülməsi ilə əsaslandırılmışdır.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8442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2046"/>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0229" y="1632857"/>
            <a:ext cx="10613571" cy="4544106"/>
          </a:xfrm>
        </p:spPr>
        <p:txBody>
          <a:bodyPr>
            <a:normAutofit fontScale="92500"/>
          </a:bodyPr>
          <a:lstStyle/>
          <a:p>
            <a:r>
              <a:rPr lang="az-Latn-AZ" dirty="0" smtClean="0">
                <a:latin typeface="Times New Roman" panose="02020603050405020304" pitchFamily="18" charset="0"/>
                <a:cs typeface="Times New Roman" panose="02020603050405020304" pitchFamily="18" charset="0"/>
              </a:rPr>
              <a:t>İdarəetmə nəzəriyyəsi və sosial psixologiya sahəsində mütəxəssislər rəhbərlik üçün xas olan üç əsas üslubu fərqləndirirlər: </a:t>
            </a:r>
          </a:p>
          <a:p>
            <a:pPr marL="0" indent="0">
              <a:buNone/>
            </a:pPr>
            <a:r>
              <a:rPr lang="az-Latn-AZ" i="1" dirty="0" smtClean="0">
                <a:solidFill>
                  <a:srgbClr val="C00000"/>
                </a:solidFill>
                <a:latin typeface="Times New Roman" panose="02020603050405020304" pitchFamily="18" charset="0"/>
                <a:cs typeface="Times New Roman" panose="02020603050405020304" pitchFamily="18" charset="0"/>
              </a:rPr>
              <a:t>1) Avtoritar – </a:t>
            </a:r>
            <a:r>
              <a:rPr lang="az-Latn-AZ" dirty="0" smtClean="0">
                <a:latin typeface="Times New Roman" panose="02020603050405020304" pitchFamily="18" charset="0"/>
                <a:cs typeface="Times New Roman" panose="02020603050405020304" pitchFamily="18" charset="0"/>
              </a:rPr>
              <a:t>inzibati metodlardan geniş istifadə etməyə əsaslanır. Qərarları təkbaşına, ictimai təşkilatların, tabeliyində olan adamların fikirlərini nəzərə almadan qəbul edir.</a:t>
            </a:r>
            <a:endParaRPr lang="az-Latn-AZ" i="1" dirty="0" smtClean="0">
              <a:solidFill>
                <a:srgbClr val="C00000"/>
              </a:solidFill>
              <a:latin typeface="Times New Roman" panose="02020603050405020304" pitchFamily="18" charset="0"/>
              <a:cs typeface="Times New Roman" panose="02020603050405020304" pitchFamily="18" charset="0"/>
            </a:endParaRPr>
          </a:p>
          <a:p>
            <a:pPr marL="0" indent="0">
              <a:buNone/>
            </a:pPr>
            <a:r>
              <a:rPr lang="az-Latn-AZ" i="1" dirty="0" smtClean="0">
                <a:solidFill>
                  <a:srgbClr val="C00000"/>
                </a:solidFill>
                <a:latin typeface="Times New Roman" panose="02020603050405020304" pitchFamily="18" charset="0"/>
                <a:cs typeface="Times New Roman" panose="02020603050405020304" pitchFamily="18" charset="0"/>
              </a:rPr>
              <a:t>2) Səhlənkar – </a:t>
            </a:r>
            <a:r>
              <a:rPr lang="az-Latn-AZ" dirty="0" smtClean="0">
                <a:latin typeface="Times New Roman" panose="02020603050405020304" pitchFamily="18" charset="0"/>
                <a:cs typeface="Times New Roman" panose="02020603050405020304" pitchFamily="18" charset="0"/>
              </a:rPr>
              <a:t>məqsədyönlü və effektli rəhbərlik sisteminin olmaması ilə xarakterizə olunur. Belə rəhbərlər qəbul etdiyi qərarlar üçün məsuliyyətdən qorxur, lazımi prinsipiallıq və tələbkarlıq göstərə bilmir.</a:t>
            </a:r>
            <a:endParaRPr lang="az-Latn-AZ" i="1" dirty="0" smtClean="0">
              <a:solidFill>
                <a:srgbClr val="C00000"/>
              </a:solidFill>
              <a:latin typeface="Times New Roman" panose="02020603050405020304" pitchFamily="18" charset="0"/>
              <a:cs typeface="Times New Roman" panose="02020603050405020304" pitchFamily="18" charset="0"/>
            </a:endParaRPr>
          </a:p>
          <a:p>
            <a:pPr marL="0" indent="0">
              <a:buNone/>
            </a:pPr>
            <a:r>
              <a:rPr lang="az-Latn-AZ" i="1" dirty="0" smtClean="0">
                <a:solidFill>
                  <a:srgbClr val="C00000"/>
                </a:solidFill>
                <a:latin typeface="Times New Roman" panose="02020603050405020304" pitchFamily="18" charset="0"/>
                <a:cs typeface="Times New Roman" panose="02020603050405020304" pitchFamily="18" charset="0"/>
              </a:rPr>
              <a:t>3) Demokratik - </a:t>
            </a:r>
            <a:r>
              <a:rPr lang="az-Latn-AZ" dirty="0" smtClean="0">
                <a:latin typeface="Times New Roman" panose="02020603050405020304" pitchFamily="18" charset="0"/>
                <a:cs typeface="Times New Roman" panose="02020603050405020304" pitchFamily="18" charset="0"/>
              </a:rPr>
              <a:t>ən əlverişli üslubdur. Bu üslub kollegiallıqla vahid rəhbərliyi düzgün əlaqələndirir, içtimai təşkilatıların, bütün müəllimlərin məktəbdə idarəetmə ilə bağlı qərarların qəbul edilməsində fəal iştirakını nəzərdə tutur. </a:t>
            </a:r>
            <a:endParaRPr lang="az-Latn-AZ" i="1" dirty="0" smtClean="0">
              <a:solidFill>
                <a:srgbClr val="C00000"/>
              </a:solidFill>
              <a:latin typeface="Times New Roman" panose="02020603050405020304" pitchFamily="18" charset="0"/>
              <a:cs typeface="Times New Roman" panose="02020603050405020304" pitchFamily="18" charset="0"/>
            </a:endParaRPr>
          </a:p>
          <a:p>
            <a:endParaRPr lang="az-Latn-AZ"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6633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5846"/>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Məktəbdaxili idarəetmədə pedaqoji təhlil</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az-Latn-AZ" dirty="0" smtClean="0">
                <a:latin typeface="Times New Roman" panose="02020603050405020304" pitchFamily="18" charset="0"/>
                <a:cs typeface="Times New Roman" panose="02020603050405020304" pitchFamily="18" charset="0"/>
              </a:rPr>
              <a:t>Pedaqoji təhlil tam pedaqoji prosesi idarəetmənin funksiyalarından biridir. İdarəetmə dövrəsinin strukturunda pedaqoji təhlil xüsusi yer tutur. Pedaqoji təhlilin əsas məqsədi pedaqoji prosesin vəziyyətini və inkişaf tendensiyasını öyrənmək, onun nəticələrini obyektiv qiymətləndirmək, bunun əsasında idarəetmə sistemini qaydaya salmaq üçün tövsiyələr işləyib hazırlamaqdır. </a:t>
            </a:r>
          </a:p>
          <a:p>
            <a:r>
              <a:rPr lang="az-Latn-AZ" dirty="0" smtClean="0">
                <a:latin typeface="Times New Roman" panose="02020603050405020304" pitchFamily="18" charset="0"/>
                <a:cs typeface="Times New Roman" panose="02020603050405020304" pitchFamily="18" charset="0"/>
              </a:rPr>
              <a:t>Məktəbdaxili idarəetmənin nəzəriyyə və praktikasında pedaqoji təhlilin aşağıdakı əsas növləri müəyyən olunmuşdur: </a:t>
            </a:r>
            <a:r>
              <a:rPr lang="az-Latn-AZ" i="1" dirty="0" smtClean="0">
                <a:latin typeface="Times New Roman" panose="02020603050405020304" pitchFamily="18" charset="0"/>
                <a:cs typeface="Times New Roman" panose="02020603050405020304" pitchFamily="18" charset="0"/>
              </a:rPr>
              <a:t>parametrik təhlil (parametr-hər hansı bir hadisənin bu və ya digər xassəsini göstərən kəmiyyət), tematik təhlil, yekun təhlil.</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870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9487"/>
            <a:ext cx="10515600" cy="870856"/>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98714" y="1371600"/>
            <a:ext cx="10755086" cy="5105400"/>
          </a:xfrm>
        </p:spPr>
        <p:txBody>
          <a:bodyPr>
            <a:normAutofit fontScale="92500" lnSpcReduction="10000"/>
          </a:bodyPr>
          <a:lstStyle/>
          <a:p>
            <a:r>
              <a:rPr lang="az-Latn-AZ" i="1" dirty="0" smtClean="0">
                <a:solidFill>
                  <a:srgbClr val="C00000"/>
                </a:solidFill>
                <a:latin typeface="Times New Roman" panose="02020603050405020304" pitchFamily="18" charset="0"/>
                <a:cs typeface="Times New Roman" panose="02020603050405020304" pitchFamily="18" charset="0"/>
              </a:rPr>
              <a:t>Parametrik təhlil </a:t>
            </a:r>
            <a:r>
              <a:rPr lang="az-Latn-AZ" dirty="0" smtClean="0">
                <a:latin typeface="Times New Roman" panose="02020603050405020304" pitchFamily="18" charset="0"/>
                <a:cs typeface="Times New Roman" panose="02020603050405020304" pitchFamily="18" charset="0"/>
              </a:rPr>
              <a:t>təhsil prosesinin gedişi və nəticələri haqqında gündəlik informasiyanı öyrənmək, prosesə mane olan səbəbləri aşkar etmək məqsədini güdür.</a:t>
            </a:r>
          </a:p>
          <a:p>
            <a:r>
              <a:rPr lang="az-Latn-AZ" i="1" dirty="0" smtClean="0">
                <a:solidFill>
                  <a:srgbClr val="C00000"/>
                </a:solidFill>
                <a:latin typeface="Times New Roman" panose="02020603050405020304" pitchFamily="18" charset="0"/>
                <a:cs typeface="Times New Roman" panose="02020603050405020304" pitchFamily="18" charset="0"/>
              </a:rPr>
              <a:t>Tematik təhlil </a:t>
            </a:r>
            <a:r>
              <a:rPr lang="az-Latn-AZ" dirty="0" smtClean="0">
                <a:latin typeface="Times New Roman" panose="02020603050405020304" pitchFamily="18" charset="0"/>
                <a:cs typeface="Times New Roman" panose="02020603050405020304" pitchFamily="18" charset="0"/>
              </a:rPr>
              <a:t>pedaqoji prosesin gedişindəki daha sabit, təkrar olunan asılılıqları və onun nəticələrini öyrənməyi nəzərdə tutur. Sinif və sinifdənxaric fəaliyyətin öyrənilməsinə sistemli yanaşma tematik təhlilin məzmununda özünü daha çox göstərir.</a:t>
            </a:r>
          </a:p>
          <a:p>
            <a:r>
              <a:rPr lang="az-Latn-AZ" i="1" dirty="0" smtClean="0">
                <a:solidFill>
                  <a:srgbClr val="C00000"/>
                </a:solidFill>
                <a:latin typeface="Times New Roman" panose="02020603050405020304" pitchFamily="18" charset="0"/>
                <a:cs typeface="Times New Roman" panose="02020603050405020304" pitchFamily="18" charset="0"/>
              </a:rPr>
              <a:t>Yekun təhlil </a:t>
            </a:r>
            <a:r>
              <a:rPr lang="az-Latn-AZ" dirty="0" smtClean="0">
                <a:latin typeface="Times New Roman" panose="02020603050405020304" pitchFamily="18" charset="0"/>
                <a:cs typeface="Times New Roman" panose="02020603050405020304" pitchFamily="18" charset="0"/>
              </a:rPr>
              <a:t>rübün sonunda, tədris ilinin yarısında və axırında keçirilir, əsas nəticələri və onlara nailolma səbəblərini öyrənmək məqsədini güdür. Yekun təhlil idarəetmənin bütün funksiyalarının həyata keçməsi üçün şərait hazırlayır. Yekun təhlil haqqında informasiya parametrik və tematik təhlil haqqında məlumatlardan, rüblük, yarımillik yoxlama işlərindən, müəllimlərin, sinif rəhbərlərinin, rəhbərliyin nümayəndələrinin rəsmi hesabatlarından hazırlanır.</a:t>
            </a:r>
            <a:endParaRPr lang="ru-RU"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357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3030"/>
            <a:ext cx="10515600" cy="979714"/>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Məqsədin qoyulması və planlaşdırılması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4286" y="1262744"/>
            <a:ext cx="10809514" cy="5159827"/>
          </a:xfrm>
        </p:spPr>
        <p:txBody>
          <a:bodyPr/>
          <a:lstStyle/>
          <a:p>
            <a:r>
              <a:rPr lang="az-Latn-AZ" dirty="0" smtClean="0">
                <a:latin typeface="Times New Roman" panose="02020603050405020304" pitchFamily="18" charset="0"/>
                <a:cs typeface="Times New Roman" panose="02020603050405020304" pitchFamily="18" charset="0"/>
              </a:rPr>
              <a:t>Pedaqoji fəaliyyət məqsədyönlüdür. Ümumi məqsədə nail olmaq üçün onu təşkil edən hissələri həyata keçirmək lazımdır. Ona görə də məktəblərdə kompleks-məqsədli planlaşdırma həyata keçirilir. Məktəb işinin aşağıdakı planları vardır: </a:t>
            </a:r>
            <a:r>
              <a:rPr lang="az-Latn-AZ" i="1" dirty="0" smtClean="0">
                <a:solidFill>
                  <a:srgbClr val="C00000"/>
                </a:solidFill>
                <a:latin typeface="Times New Roman" panose="02020603050405020304" pitchFamily="18" charset="0"/>
                <a:cs typeface="Times New Roman" panose="02020603050405020304" pitchFamily="18" charset="0"/>
              </a:rPr>
              <a:t>pespektiv, illik, cari.</a:t>
            </a:r>
          </a:p>
          <a:p>
            <a:r>
              <a:rPr lang="az-Latn-AZ" i="1" dirty="0" smtClean="0">
                <a:solidFill>
                  <a:srgbClr val="C00000"/>
                </a:solidFill>
                <a:latin typeface="Times New Roman" panose="02020603050405020304" pitchFamily="18" charset="0"/>
                <a:cs typeface="Times New Roman" panose="02020603050405020304" pitchFamily="18" charset="0"/>
              </a:rPr>
              <a:t>Perspektiv plan </a:t>
            </a:r>
            <a:r>
              <a:rPr lang="az-Latn-AZ" dirty="0" smtClean="0">
                <a:latin typeface="Times New Roman" panose="02020603050405020304" pitchFamily="18" charset="0"/>
                <a:cs typeface="Times New Roman" panose="02020603050405020304" pitchFamily="18" charset="0"/>
              </a:rPr>
              <a:t>beş il müddətinə hazırlanır və strukturu aşağıdakı kimi ola bilər:</a:t>
            </a:r>
          </a:p>
          <a:p>
            <a:pPr marL="514350" indent="-514350">
              <a:buAutoNum type="arabicParenR"/>
            </a:pPr>
            <a:r>
              <a:rPr lang="az-Latn-AZ" dirty="0" smtClean="0">
                <a:latin typeface="Times New Roman" panose="02020603050405020304" pitchFamily="18" charset="0"/>
                <a:cs typeface="Times New Roman" panose="02020603050405020304" pitchFamily="18" charset="0"/>
              </a:rPr>
              <a:t>Planlaşdırılan müddətdə məktəbin vəzifələri</a:t>
            </a:r>
          </a:p>
          <a:p>
            <a:pPr marL="514350" indent="-514350">
              <a:buAutoNum type="arabicParenR"/>
            </a:pPr>
            <a:r>
              <a:rPr lang="az-Latn-AZ" dirty="0" smtClean="0">
                <a:latin typeface="Times New Roman" panose="02020603050405020304" pitchFamily="18" charset="0"/>
                <a:cs typeface="Times New Roman" panose="02020603050405020304" pitchFamily="18" charset="0"/>
              </a:rPr>
              <a:t>Illər üzrə şagird kontingentinin inkişaf perspektivləri, siniflərin sayı</a:t>
            </a:r>
          </a:p>
          <a:p>
            <a:pPr marL="514350" indent="-514350">
              <a:buAutoNum type="arabicParenR"/>
            </a:pPr>
            <a:r>
              <a:rPr lang="az-Latn-AZ" dirty="0" smtClean="0">
                <a:latin typeface="Times New Roman" panose="02020603050405020304" pitchFamily="18" charset="0"/>
                <a:cs typeface="Times New Roman" panose="02020603050405020304" pitchFamily="18" charset="0"/>
              </a:rPr>
              <a:t>Təhsil-tərbiyə prosesinin yeniləşdirilməsi, pedaqoji innovasiyaların tətbiqi perspektivləri</a:t>
            </a:r>
          </a:p>
          <a:p>
            <a:pPr marL="514350" indent="-514350">
              <a:buAutoNum type="arabicParenR"/>
            </a:pPr>
            <a:r>
              <a:rPr lang="az-Latn-AZ" dirty="0" smtClean="0">
                <a:latin typeface="Times New Roman" panose="02020603050405020304" pitchFamily="18" charset="0"/>
                <a:cs typeface="Times New Roman" panose="02020603050405020304" pitchFamily="18" charset="0"/>
              </a:rPr>
              <a:t>Məktəbin pedaqoji kadrlara ehtiyacı</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8584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9486"/>
            <a:ext cx="10515600" cy="947058"/>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2514" y="1360714"/>
            <a:ext cx="11157857" cy="4816249"/>
          </a:xfrm>
        </p:spPr>
        <p:txBody>
          <a:bodyPr/>
          <a:lstStyle/>
          <a:p>
            <a:pPr marL="0" indent="0">
              <a:buNone/>
            </a:pPr>
            <a:r>
              <a:rPr lang="az-Latn-AZ" dirty="0" smtClean="0">
                <a:latin typeface="Times New Roman" panose="02020603050405020304" pitchFamily="18" charset="0"/>
                <a:cs typeface="Times New Roman" panose="02020603050405020304" pitchFamily="18" charset="0"/>
              </a:rPr>
              <a:t>5) Pedaqoji kadrların ixtisasının artırılması </a:t>
            </a:r>
          </a:p>
          <a:p>
            <a:pPr marL="0" indent="0">
              <a:buNone/>
            </a:pPr>
            <a:r>
              <a:rPr lang="az-Latn-AZ" dirty="0" smtClean="0">
                <a:latin typeface="Times New Roman" panose="02020603050405020304" pitchFamily="18" charset="0"/>
                <a:cs typeface="Times New Roman" panose="02020603050405020304" pitchFamily="18" charset="0"/>
              </a:rPr>
              <a:t>6) </a:t>
            </a:r>
            <a:r>
              <a:rPr lang="az-Latn-AZ" dirty="0" smtClean="0">
                <a:latin typeface="Times New Roman" panose="02020603050405020304" pitchFamily="18" charset="0"/>
                <a:cs typeface="Times New Roman" panose="02020603050405020304" pitchFamily="18" charset="0"/>
              </a:rPr>
              <a:t>Məktəbin </a:t>
            </a:r>
            <a:r>
              <a:rPr lang="az-Latn-AZ" dirty="0" smtClean="0">
                <a:latin typeface="Times New Roman" panose="02020603050405020304" pitchFamily="18" charset="0"/>
                <a:cs typeface="Times New Roman" panose="02020603050405020304" pitchFamily="18" charset="0"/>
              </a:rPr>
              <a:t>maddi-texniki bazası və tədris-metodik təchizatı</a:t>
            </a:r>
          </a:p>
          <a:p>
            <a:pPr marL="0" indent="0">
              <a:buNone/>
            </a:pPr>
            <a:r>
              <a:rPr lang="az-Latn-AZ" dirty="0" smtClean="0">
                <a:latin typeface="Times New Roman" panose="02020603050405020304" pitchFamily="18" charset="0"/>
                <a:cs typeface="Times New Roman" panose="02020603050405020304" pitchFamily="18" charset="0"/>
              </a:rPr>
              <a:t>7) </a:t>
            </a:r>
            <a:r>
              <a:rPr lang="az-Latn-AZ" dirty="0" smtClean="0">
                <a:latin typeface="Times New Roman" panose="02020603050405020304" pitchFamily="18" charset="0"/>
                <a:cs typeface="Times New Roman" panose="02020603050405020304" pitchFamily="18" charset="0"/>
              </a:rPr>
              <a:t>Müəllimlərin </a:t>
            </a:r>
            <a:r>
              <a:rPr lang="az-Latn-AZ" dirty="0" smtClean="0">
                <a:latin typeface="Times New Roman" panose="02020603050405020304" pitchFamily="18" charset="0"/>
                <a:cs typeface="Times New Roman" panose="02020603050405020304" pitchFamily="18" charset="0"/>
              </a:rPr>
              <a:t>və şagirdlərin sosial müdafiəsi, onların məişətinin, iş və istirahət şəraitinin yaxşılaşdırılması</a:t>
            </a:r>
          </a:p>
          <a:p>
            <a:r>
              <a:rPr lang="az-Latn-AZ" i="1" dirty="0" smtClean="0">
                <a:solidFill>
                  <a:srgbClr val="C00000"/>
                </a:solidFill>
                <a:latin typeface="Times New Roman" panose="02020603050405020304" pitchFamily="18" charset="0"/>
                <a:cs typeface="Times New Roman" panose="02020603050405020304" pitchFamily="18" charset="0"/>
              </a:rPr>
              <a:t>Illik plan </a:t>
            </a:r>
            <a:r>
              <a:rPr lang="az-Latn-AZ" dirty="0" smtClean="0">
                <a:latin typeface="Times New Roman" panose="02020603050405020304" pitchFamily="18" charset="0"/>
                <a:cs typeface="Times New Roman" panose="02020603050405020304" pitchFamily="18" charset="0"/>
              </a:rPr>
              <a:t>yay tətilləri də daxil olmaqla bütün tədris ilini əhatə edir. Məktəbin iş planı bütün cari tədris ili müddətində hazırlanır və bir neçə mərhələdə keçir</a:t>
            </a:r>
            <a:endParaRPr lang="az-Latn-AZ" i="1" dirty="0" smtClean="0">
              <a:solidFill>
                <a:srgbClr val="C00000"/>
              </a:solidFill>
              <a:latin typeface="Times New Roman" panose="02020603050405020304" pitchFamily="18" charset="0"/>
              <a:cs typeface="Times New Roman" panose="02020603050405020304" pitchFamily="18" charset="0"/>
            </a:endParaRPr>
          </a:p>
          <a:p>
            <a:r>
              <a:rPr lang="az-Latn-AZ" dirty="0" smtClean="0">
                <a:latin typeface="Times New Roman" panose="02020603050405020304" pitchFamily="18" charset="0"/>
                <a:cs typeface="Times New Roman" panose="02020603050405020304" pitchFamily="18" charset="0"/>
              </a:rPr>
              <a:t>Məktəbin illik planının strukturu təxminən belə ola bilər:</a:t>
            </a:r>
          </a:p>
          <a:p>
            <a:pPr marL="0" indent="0">
              <a:buNone/>
            </a:pPr>
            <a:r>
              <a:rPr lang="az-Latn-AZ" dirty="0" smtClean="0">
                <a:latin typeface="Times New Roman" panose="02020603050405020304" pitchFamily="18" charset="0"/>
                <a:cs typeface="Times New Roman" panose="02020603050405020304" pitchFamily="18" charset="0"/>
              </a:rPr>
              <a:t>1) keçən dərs ilində məktəbin işinin qısa təhlili və yeni dərs ilində qarşıda duran vəzifələr</a:t>
            </a:r>
          </a:p>
        </p:txBody>
      </p:sp>
    </p:spTree>
    <p:extLst>
      <p:ext uri="{BB962C8B-B14F-4D97-AF65-F5344CB8AC3E}">
        <p14:creationId xmlns:p14="http://schemas.microsoft.com/office/powerpoint/2010/main" val="742064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7618"/>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91343"/>
            <a:ext cx="10515600" cy="4887686"/>
          </a:xfrm>
        </p:spPr>
        <p:txBody>
          <a:bodyPr>
            <a:normAutofit lnSpcReduction="10000"/>
          </a:bodyPr>
          <a:lstStyle/>
          <a:p>
            <a:pPr marL="0" indent="0">
              <a:buNone/>
            </a:pPr>
            <a:r>
              <a:rPr lang="az-Latn-AZ" dirty="0" smtClean="0">
                <a:latin typeface="Times New Roman" panose="02020603050405020304" pitchFamily="18" charset="0"/>
                <a:cs typeface="Times New Roman" panose="02020603050405020304" pitchFamily="18" charset="0"/>
              </a:rPr>
              <a:t>2) Ümumi icbari təhsili yerinə yetirmək üzrə məktəb kollektivinin işi</a:t>
            </a:r>
          </a:p>
          <a:p>
            <a:pPr marL="0" indent="0">
              <a:buNone/>
            </a:pPr>
            <a:r>
              <a:rPr lang="az-Latn-AZ" dirty="0" smtClean="0">
                <a:latin typeface="Times New Roman" panose="02020603050405020304" pitchFamily="18" charset="0"/>
                <a:cs typeface="Times New Roman" panose="02020603050405020304" pitchFamily="18" charset="0"/>
              </a:rPr>
              <a:t>3) təlim və təhsil-tərbiyə prosesinin keyfiyyətini yüksəltmək üzrə pedaqoji kollektivin fəaliyyəti</a:t>
            </a:r>
          </a:p>
          <a:p>
            <a:pPr marL="0" indent="0">
              <a:buNone/>
            </a:pPr>
            <a:r>
              <a:rPr lang="az-Latn-AZ" dirty="0" smtClean="0">
                <a:latin typeface="Times New Roman" panose="02020603050405020304" pitchFamily="18" charset="0"/>
                <a:cs typeface="Times New Roman" panose="02020603050405020304" pitchFamily="18" charset="0"/>
              </a:rPr>
              <a:t>4) məktəbin ailə və ictimaiyyətlə əlbir işi</a:t>
            </a:r>
          </a:p>
          <a:p>
            <a:pPr marL="0" indent="0">
              <a:buNone/>
            </a:pPr>
            <a:r>
              <a:rPr lang="az-Latn-AZ" dirty="0" smtClean="0">
                <a:latin typeface="Times New Roman" panose="02020603050405020304" pitchFamily="18" charset="0"/>
                <a:cs typeface="Times New Roman" panose="02020603050405020304" pitchFamily="18" charset="0"/>
              </a:rPr>
              <a:t>5) Pedaqoji kadrlarla iş</a:t>
            </a:r>
          </a:p>
          <a:p>
            <a:pPr marL="0" indent="0">
              <a:buNone/>
            </a:pPr>
            <a:r>
              <a:rPr lang="az-Latn-AZ" dirty="0" smtClean="0">
                <a:latin typeface="Times New Roman" panose="02020603050405020304" pitchFamily="18" charset="0"/>
                <a:cs typeface="Times New Roman" panose="02020603050405020304" pitchFamily="18" charset="0"/>
              </a:rPr>
              <a:t>6) məktəbdaxili nəzarət sistemi</a:t>
            </a:r>
          </a:p>
          <a:p>
            <a:pPr marL="0" indent="0">
              <a:buNone/>
            </a:pPr>
            <a:r>
              <a:rPr lang="az-Latn-AZ" dirty="0" smtClean="0">
                <a:latin typeface="Times New Roman" panose="02020603050405020304" pitchFamily="18" charset="0"/>
                <a:cs typeface="Times New Roman" panose="02020603050405020304" pitchFamily="18" charset="0"/>
              </a:rPr>
              <a:t>7) məktəbin maddi-texniki bazasının möhkəmləndirilməsi</a:t>
            </a:r>
          </a:p>
          <a:p>
            <a:pPr marL="0" indent="0">
              <a:buNone/>
            </a:pPr>
            <a:r>
              <a:rPr lang="az-Latn-AZ" dirty="0" smtClean="0">
                <a:latin typeface="Times New Roman" panose="02020603050405020304" pitchFamily="18" charset="0"/>
                <a:cs typeface="Times New Roman" panose="02020603050405020304" pitchFamily="18" charset="0"/>
              </a:rPr>
              <a:t>8) təşkilati-pedaqoji tədbirlər</a:t>
            </a:r>
          </a:p>
          <a:p>
            <a:r>
              <a:rPr lang="az-Latn-AZ" i="1" dirty="0" smtClean="0">
                <a:solidFill>
                  <a:srgbClr val="C00000"/>
                </a:solidFill>
                <a:latin typeface="Times New Roman" panose="02020603050405020304" pitchFamily="18" charset="0"/>
                <a:cs typeface="Times New Roman" panose="02020603050405020304" pitchFamily="18" charset="0"/>
              </a:rPr>
              <a:t>Cari iş planı </a:t>
            </a:r>
            <a:r>
              <a:rPr lang="az-Latn-AZ" dirty="0" smtClean="0">
                <a:latin typeface="Times New Roman" panose="02020603050405020304" pitchFamily="18" charset="0"/>
                <a:cs typeface="Times New Roman" panose="02020603050405020304" pitchFamily="18" charset="0"/>
              </a:rPr>
              <a:t>rüblük üçün hazırlanır, o ümümməktəb planının konkretləşdirilməsidir. Bunlar müəllimlərin və sinif rəhbərlərinin planlarına münasibətdə strateji planlar hesab olunur. </a:t>
            </a:r>
          </a:p>
        </p:txBody>
      </p:sp>
    </p:spTree>
    <p:extLst>
      <p:ext uri="{BB962C8B-B14F-4D97-AF65-F5344CB8AC3E}">
        <p14:creationId xmlns:p14="http://schemas.microsoft.com/office/powerpoint/2010/main" val="65687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915"/>
            <a:ext cx="10515600" cy="892628"/>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Sinif idarəetməsi</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az-Latn-AZ" dirty="0" smtClean="0">
                <a:latin typeface="Times New Roman" panose="02020603050405020304" pitchFamily="18" charset="0"/>
                <a:cs typeface="Times New Roman" panose="02020603050405020304" pitchFamily="18" charset="0"/>
              </a:rPr>
              <a:t>Məktəbdə idarəetmənin bir növünə də sinfin idarə edilməsi daxildir. Sinfin idarə edilməsi sinif rəhbəri tərəfindən həyata keçirilir. Sinif rəhbərinin </a:t>
            </a:r>
            <a:r>
              <a:rPr lang="az-Latn-AZ" dirty="0" smtClean="0">
                <a:latin typeface="Times New Roman" panose="02020603050405020304" pitchFamily="18" charset="0"/>
                <a:cs typeface="Times New Roman" panose="02020603050405020304" pitchFamily="18" charset="0"/>
              </a:rPr>
              <a:t>vəzifəsinə </a:t>
            </a:r>
            <a:r>
              <a:rPr lang="az-Latn-AZ" dirty="0" smtClean="0">
                <a:latin typeface="Times New Roman" panose="02020603050405020304" pitchFamily="18" charset="0"/>
                <a:cs typeface="Times New Roman" panose="02020603050405020304" pitchFamily="18" charset="0"/>
              </a:rPr>
              <a:t>illik, yarımillik və cari planları hazırlamaq, sinif jurnalının yazılması, şagirdlərin şəxsi işlərinin hazırlanması və saxlanması, lazım gəldikdə yenilənməsi, tabeliyindəki, sinifdə olan şagirdlərin valideynləri ilə əlaqə saxlanması, sinif validyen iclaslarının təşkili, şagirdlərin dərsləri və təhsili ilə yanaşı onların tərbiyəsi ilə məşğul olmaq və s. </a:t>
            </a:r>
            <a:r>
              <a:rPr lang="az-Latn-AZ" dirty="0">
                <a:latin typeface="Times New Roman" panose="02020603050405020304" pitchFamily="18" charset="0"/>
                <a:cs typeface="Times New Roman" panose="02020603050405020304" pitchFamily="18" charset="0"/>
              </a:rPr>
              <a:t>i</a:t>
            </a:r>
            <a:r>
              <a:rPr lang="az-Latn-AZ" dirty="0" smtClean="0">
                <a:latin typeface="Times New Roman" panose="02020603050405020304" pitchFamily="18" charset="0"/>
                <a:cs typeface="Times New Roman" panose="02020603050405020304" pitchFamily="18" charset="0"/>
              </a:rPr>
              <a:t>şlər daxildir. </a:t>
            </a:r>
          </a:p>
          <a:p>
            <a:r>
              <a:rPr lang="az-Latn-AZ" dirty="0" smtClean="0">
                <a:latin typeface="Times New Roman" panose="02020603050405020304" pitchFamily="18" charset="0"/>
                <a:cs typeface="Times New Roman" panose="02020603050405020304" pitchFamily="18" charset="0"/>
              </a:rPr>
              <a:t>Sinif rəhbəri təhkim olunduğu sinifdəki şagirdlərin təhsili və tərbiyəsi üçün məsuliyyət daşıyır.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270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1161"/>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az-Latn-AZ" dirty="0" smtClean="0">
                <a:latin typeface="Times New Roman" panose="02020603050405020304" pitchFamily="18" charset="0"/>
                <a:cs typeface="Times New Roman" panose="02020603050405020304" pitchFamily="18" charset="0"/>
              </a:rPr>
              <a:t>Hər bir müəllimin özünün sinfi idarə etmək metodları var. Yaxşı menecerlər şagirdləri çox qaydalarla yükləmirlər. Onlar qaydaları lazim gəldikdə təkrar edərək şagirdlərin yadına salırlar. Yadda saxlamaq lazımdır:</a:t>
            </a:r>
          </a:p>
          <a:p>
            <a:pPr marL="0" indent="0">
              <a:buNone/>
            </a:pPr>
            <a:r>
              <a:rPr lang="az-Latn-AZ" dirty="0" smtClean="0">
                <a:latin typeface="Times New Roman" panose="02020603050405020304" pitchFamily="18" charset="0"/>
                <a:cs typeface="Times New Roman" panose="02020603050405020304" pitchFamily="18" charset="0"/>
              </a:rPr>
              <a:t>1) Vacib olan bir neçə qaydanı müəyyənləşdirin</a:t>
            </a:r>
          </a:p>
          <a:p>
            <a:pPr marL="0" indent="0">
              <a:buNone/>
            </a:pPr>
            <a:r>
              <a:rPr lang="az-Latn-AZ" dirty="0" smtClean="0">
                <a:latin typeface="Times New Roman" panose="02020603050405020304" pitchFamily="18" charset="0"/>
                <a:cs typeface="Times New Roman" panose="02020603050405020304" pitchFamily="18" charset="0"/>
              </a:rPr>
              <a:t>2) Qaydaları hər kəsə aydın izah edin</a:t>
            </a:r>
          </a:p>
          <a:p>
            <a:pPr marL="0" indent="0">
              <a:buNone/>
            </a:pPr>
            <a:r>
              <a:rPr lang="az-Latn-AZ" dirty="0" smtClean="0">
                <a:latin typeface="Times New Roman" panose="02020603050405020304" pitchFamily="18" charset="0"/>
                <a:cs typeface="Times New Roman" panose="02020603050405020304" pitchFamily="18" charset="0"/>
              </a:rPr>
              <a:t>3) Qaydaları hamıya tətbiq edin</a:t>
            </a:r>
          </a:p>
          <a:p>
            <a:pPr marL="0" indent="0">
              <a:buNone/>
            </a:pPr>
            <a:r>
              <a:rPr lang="az-Latn-AZ" dirty="0" smtClean="0">
                <a:latin typeface="Times New Roman" panose="02020603050405020304" pitchFamily="18" charset="0"/>
                <a:cs typeface="Times New Roman" panose="02020603050405020304" pitchFamily="18" charset="0"/>
              </a:rPr>
              <a:t>4) Öz sevimlilərinizi fərqləndirməyin</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626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2304"/>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95400"/>
            <a:ext cx="10515600" cy="4881563"/>
          </a:xfrm>
        </p:spPr>
        <p:txBody>
          <a:bodyPr>
            <a:normAutofit fontScale="92500" lnSpcReduction="20000"/>
          </a:bodyPr>
          <a:lstStyle/>
          <a:p>
            <a:r>
              <a:rPr lang="az-Latn-AZ" dirty="0" smtClean="0">
                <a:latin typeface="Times New Roman" panose="02020603050405020304" pitchFamily="18" charset="0"/>
                <a:cs typeface="Times New Roman" panose="02020603050405020304" pitchFamily="18" charset="0"/>
              </a:rPr>
              <a:t>Sinifdə tədbirlərin keçirilməsi də sinif rəhbərinin vəzifəsidir. Medland və Vital (1984) müəllimin sinifdəki fəaliyyətlərini aşağıdakı kimi bölüşdürmüşdür:</a:t>
            </a:r>
          </a:p>
          <a:p>
            <a:pPr marL="514350" indent="-514350">
              <a:buAutoNum type="arabicParenR"/>
            </a:pPr>
            <a:r>
              <a:rPr lang="az-Latn-AZ" dirty="0" smtClean="0">
                <a:latin typeface="Times New Roman" panose="02020603050405020304" pitchFamily="18" charset="0"/>
                <a:cs typeface="Times New Roman" panose="02020603050405020304" pitchFamily="18" charset="0"/>
              </a:rPr>
              <a:t>Sinifdə keçiriləcək tədbirləri müəyyənləşdirmək</a:t>
            </a:r>
          </a:p>
          <a:p>
            <a:pPr marL="514350" indent="-514350">
              <a:buAutoNum type="arabicParenR"/>
            </a:pPr>
            <a:r>
              <a:rPr lang="az-Latn-AZ" dirty="0" smtClean="0">
                <a:latin typeface="Times New Roman" panose="02020603050405020304" pitchFamily="18" charset="0"/>
                <a:cs typeface="Times New Roman" panose="02020603050405020304" pitchFamily="18" charset="0"/>
              </a:rPr>
              <a:t>Həmin tədbirlər üçün şagirdlərin sosial davranışlarını müəyyənləşdirmək</a:t>
            </a:r>
          </a:p>
          <a:p>
            <a:pPr marL="514350" indent="-514350">
              <a:buAutoNum type="arabicParenR"/>
            </a:pPr>
            <a:r>
              <a:rPr lang="az-Latn-AZ" dirty="0" smtClean="0">
                <a:latin typeface="Times New Roman" panose="02020603050405020304" pitchFamily="18" charset="0"/>
                <a:cs typeface="Times New Roman" panose="02020603050405020304" pitchFamily="18" charset="0"/>
              </a:rPr>
              <a:t>Hansı tədbirlərin qaydalar siyahısının olmasının vacibliyini müəyyənləşdirmək</a:t>
            </a:r>
          </a:p>
          <a:p>
            <a:pPr marL="514350" indent="-514350">
              <a:buAutoNum type="arabicParenR"/>
            </a:pPr>
            <a:r>
              <a:rPr lang="az-Latn-AZ" dirty="0" smtClean="0">
                <a:latin typeface="Times New Roman" panose="02020603050405020304" pitchFamily="18" charset="0"/>
                <a:cs typeface="Times New Roman" panose="02020603050405020304" pitchFamily="18" charset="0"/>
              </a:rPr>
              <a:t>Nəzərdə tutulan tədbirlər üçün qaydalar müəyyənləşdirmək</a:t>
            </a:r>
          </a:p>
          <a:p>
            <a:pPr>
              <a:buFontTx/>
              <a:buChar char="-"/>
            </a:pPr>
            <a:r>
              <a:rPr lang="az-Latn-AZ" dirty="0" smtClean="0">
                <a:latin typeface="Times New Roman" panose="02020603050405020304" pitchFamily="18" charset="0"/>
                <a:cs typeface="Times New Roman" panose="02020603050405020304" pitchFamily="18" charset="0"/>
              </a:rPr>
              <a:t>Qaydaları qısa yazın</a:t>
            </a:r>
          </a:p>
          <a:p>
            <a:pPr>
              <a:buFontTx/>
              <a:buChar char="-"/>
            </a:pPr>
            <a:r>
              <a:rPr lang="az-Latn-AZ" dirty="0" smtClean="0">
                <a:latin typeface="Times New Roman" panose="02020603050405020304" pitchFamily="18" charset="0"/>
                <a:cs typeface="Times New Roman" panose="02020603050405020304" pitchFamily="18" charset="0"/>
              </a:rPr>
              <a:t>Qaydaları nikbin ruhda yazın</a:t>
            </a:r>
          </a:p>
          <a:p>
            <a:pPr>
              <a:buFontTx/>
              <a:buChar char="-"/>
            </a:pPr>
            <a:r>
              <a:rPr lang="az-Latn-AZ" dirty="0" smtClean="0">
                <a:latin typeface="Times New Roman" panose="02020603050405020304" pitchFamily="18" charset="0"/>
                <a:cs typeface="Times New Roman" panose="02020603050405020304" pitchFamily="18" charset="0"/>
              </a:rPr>
              <a:t>Çoxlu qaydalar yazmayın</a:t>
            </a:r>
            <a:endParaRPr lang="az-Latn-AZ" dirty="0">
              <a:latin typeface="Times New Roman" panose="02020603050405020304" pitchFamily="18" charset="0"/>
              <a:cs typeface="Times New Roman" panose="02020603050405020304" pitchFamily="18" charset="0"/>
            </a:endParaRPr>
          </a:p>
          <a:p>
            <a:pPr marL="0" indent="0">
              <a:buNone/>
            </a:pPr>
            <a:r>
              <a:rPr lang="az-Latn-AZ" dirty="0" smtClean="0">
                <a:latin typeface="Times New Roman" panose="02020603050405020304" pitchFamily="18" charset="0"/>
                <a:cs typeface="Times New Roman" panose="02020603050405020304" pitchFamily="18" charset="0"/>
              </a:rPr>
              <a:t>5) Ümumi qaydaların hazırlanması</a:t>
            </a:r>
          </a:p>
          <a:p>
            <a:pPr marL="514350" indent="-514350">
              <a:buAutoNum type="arabicParenR"/>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574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0532"/>
          </a:xfrm>
        </p:spPr>
        <p:txBody>
          <a:bodyPr>
            <a:normAutofit/>
          </a:bodyPr>
          <a:lstStyle/>
          <a:p>
            <a:pPr algn="ctr"/>
            <a:r>
              <a:rPr lang="az-Latn-AZ" sz="3600" dirty="0" smtClean="0">
                <a:latin typeface="Times New Roman" panose="02020603050405020304" pitchFamily="18" charset="0"/>
                <a:cs typeface="Times New Roman" panose="02020603050405020304" pitchFamily="18" charset="0"/>
              </a:rPr>
              <a:t>Davamı...</a:t>
            </a:r>
            <a:endParaRPr lang="ru-RU" sz="36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2743" y="1513114"/>
            <a:ext cx="8588828" cy="5203372"/>
          </a:xfrm>
        </p:spPr>
      </p:pic>
    </p:spTree>
    <p:extLst>
      <p:ext uri="{BB962C8B-B14F-4D97-AF65-F5344CB8AC3E}">
        <p14:creationId xmlns:p14="http://schemas.microsoft.com/office/powerpoint/2010/main" val="3845702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86151"/>
          </a:xfrm>
        </p:spPr>
        <p:txBody>
          <a:bodyPr/>
          <a:lstStyle/>
          <a:p>
            <a:r>
              <a:rPr lang="az-Latn-AZ" dirty="0" smtClean="0">
                <a:latin typeface="Times New Roman" panose="02020603050405020304" pitchFamily="18" charset="0"/>
                <a:cs typeface="Times New Roman" panose="02020603050405020304" pitchFamily="18" charset="0"/>
              </a:rPr>
              <a:t>SUALLAR?</a:t>
            </a:r>
            <a:endParaRPr lang="ru-RU"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endParaRPr lang="az-Latn-AZ" sz="3600" dirty="0" smtClean="0">
              <a:latin typeface="Times New Roman" panose="02020603050405020304" pitchFamily="18" charset="0"/>
              <a:cs typeface="Times New Roman" panose="02020603050405020304" pitchFamily="18" charset="0"/>
            </a:endParaRPr>
          </a:p>
          <a:p>
            <a:r>
              <a:rPr lang="az-Latn-AZ" sz="4400" dirty="0" smtClean="0">
                <a:latin typeface="Times New Roman" panose="02020603050405020304" pitchFamily="18" charset="0"/>
                <a:cs typeface="Times New Roman" panose="02020603050405020304" pitchFamily="18" charset="0"/>
              </a:rPr>
              <a:t>TƏŞƏKKÜRLƏR!</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730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1541</Words>
  <Application>Microsoft Office PowerPoint</Application>
  <PresentationFormat>Widescreen</PresentationFormat>
  <Paragraphs>111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Təhsilin idarə olunması: məktəbin və sinfin idarə olunması</vt:lpstr>
      <vt:lpstr>Pedaqoji sistemləri idarəetmənin mahiyyəti  və prinsipləri</vt:lpstr>
      <vt:lpstr>Davamı...</vt:lpstr>
      <vt:lpstr>Davamı...</vt:lpstr>
      <vt:lpstr>Davamı...</vt:lpstr>
      <vt:lpstr>Davamı...</vt:lpstr>
      <vt:lpstr>İdarəetmənin əsas funksiyaları</vt:lpstr>
      <vt:lpstr>Davamı...</vt:lpstr>
      <vt:lpstr>Davamı...</vt:lpstr>
      <vt:lpstr>Davamı...</vt:lpstr>
      <vt:lpstr>Davamı...</vt:lpstr>
      <vt:lpstr>Məktəbdaxili idarəetmədə pedaqoji təhlil</vt:lpstr>
      <vt:lpstr>Davamı...</vt:lpstr>
      <vt:lpstr>Məqsədin qoyulması və planlaşdırılması</vt:lpstr>
      <vt:lpstr>Davamı...</vt:lpstr>
      <vt:lpstr>Davamı...</vt:lpstr>
      <vt:lpstr>Sinif idarəetməsi</vt:lpstr>
      <vt:lpstr>Davamı...</vt:lpstr>
      <vt:lpstr>Davamı...</vt:lpstr>
      <vt:lpstr>Davamı...</vt:lpstr>
      <vt:lpstr>SUALLAR?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Təhsilin idarə olunması: məktəbin və sinfin idarə olunması</dc:title>
  <dc:creator>Ulkar  Bayramova</dc:creator>
  <cp:lastModifiedBy>Ulkar  Bayramova</cp:lastModifiedBy>
  <cp:revision>45</cp:revision>
  <dcterms:created xsi:type="dcterms:W3CDTF">2015-04-02T04:44:45Z</dcterms:created>
  <dcterms:modified xsi:type="dcterms:W3CDTF">2015-12-02T08:26:14Z</dcterms:modified>
</cp:coreProperties>
</file>